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87" r:id="rId3"/>
    <p:sldId id="288" r:id="rId4"/>
    <p:sldId id="278" r:id="rId5"/>
    <p:sldId id="292" r:id="rId6"/>
    <p:sldId id="289" r:id="rId7"/>
    <p:sldId id="291" r:id="rId8"/>
    <p:sldId id="293" r:id="rId9"/>
    <p:sldId id="298" r:id="rId10"/>
    <p:sldId id="295" r:id="rId11"/>
    <p:sldId id="282" r:id="rId12"/>
    <p:sldId id="283" r:id="rId13"/>
    <p:sldId id="294" r:id="rId14"/>
    <p:sldId id="296" r:id="rId15"/>
    <p:sldId id="301" r:id="rId16"/>
    <p:sldId id="297" r:id="rId17"/>
    <p:sldId id="300" r:id="rId18"/>
    <p:sldId id="277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A97D4"/>
    <a:srgbClr val="264D82"/>
    <a:srgbClr val="008600"/>
    <a:srgbClr val="FACA00"/>
    <a:srgbClr val="4D83CB"/>
    <a:srgbClr val="FFFFFF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1741" autoAdjust="0"/>
  </p:normalViewPr>
  <p:slideViewPr>
    <p:cSldViewPr snapToGrid="0">
      <p:cViewPr varScale="1">
        <p:scale>
          <a:sx n="26" d="100"/>
          <a:sy n="26" d="100"/>
        </p:scale>
        <p:origin x="1410" y="60"/>
      </p:cViewPr>
      <p:guideLst>
        <p:guide orient="horz" pos="2136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31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B0256-CF37-46FB-A5FC-927565235B3C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1F9095D-5780-492F-B0EC-CA5B9F649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7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5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8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3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Chaos: infinitesimal (extremely small) difference in initial conditions lead to large differences in state in small amount of time</a:t>
            </a:r>
          </a:p>
          <a:p>
            <a:pPr lvl="1"/>
            <a:r>
              <a:rPr lang="en-US" dirty="0" smtClean="0"/>
              <a:t>Errors grow exponentially in time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3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7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5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7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9095D-5780-492F-B0EC-CA5B9F6498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0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4" indent="0" algn="ctr">
              <a:buNone/>
              <a:defRPr sz="1800"/>
            </a:lvl3pPr>
            <a:lvl4pPr marL="1371576" indent="0" algn="ctr">
              <a:buNone/>
              <a:defRPr sz="1600"/>
            </a:lvl4pPr>
            <a:lvl5pPr marL="1828768" indent="0" algn="ctr">
              <a:buNone/>
              <a:defRPr sz="1600"/>
            </a:lvl5pPr>
            <a:lvl6pPr marL="2285960" indent="0" algn="ctr">
              <a:buNone/>
              <a:defRPr sz="1600"/>
            </a:lvl6pPr>
            <a:lvl7pPr marL="2743152" indent="0" algn="ctr">
              <a:buNone/>
              <a:defRPr sz="1600"/>
            </a:lvl7pPr>
            <a:lvl8pPr marL="3200344" indent="0" algn="ctr">
              <a:buNone/>
              <a:defRPr sz="1600"/>
            </a:lvl8pPr>
            <a:lvl9pPr marL="365753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11430000" cy="5420829"/>
          </a:xfrm>
        </p:spPr>
        <p:txBody>
          <a:bodyPr/>
          <a:lstStyle>
            <a:lvl1pPr marL="228596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1pPr>
            <a:lvl2pPr marL="685788" indent="-228596">
              <a:buClrTx/>
              <a:buFont typeface="Garamond" panose="02020404030301010803" pitchFamily="18" charset="0"/>
              <a:buChar char="–"/>
              <a:defRPr/>
            </a:lvl2pPr>
            <a:lvl3pPr marL="1142980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3pPr>
            <a:lvl4pPr marL="1600172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4pPr>
            <a:lvl5pPr marL="2057364" indent="-228596">
              <a:buClr>
                <a:srgbClr val="264D8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1000" y="93762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81000" y="6428232"/>
            <a:ext cx="11430000" cy="0"/>
          </a:xfrm>
          <a:prstGeom prst="line">
            <a:avLst/>
          </a:prstGeom>
          <a:ln w="254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98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2852737"/>
          </a:xfrm>
        </p:spPr>
        <p:txBody>
          <a:bodyPr anchor="b"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2329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19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3366615"/>
            <a:ext cx="7315200" cy="0"/>
          </a:xfrm>
          <a:prstGeom prst="line">
            <a:avLst/>
          </a:prstGeom>
          <a:ln w="38100">
            <a:solidFill>
              <a:srgbClr val="264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3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28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0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400"/>
            </a:lvl3pPr>
            <a:lvl4pPr marL="1371576" indent="0">
              <a:buNone/>
              <a:defRPr sz="2000"/>
            </a:lvl4pPr>
            <a:lvl5pPr marL="1828768" indent="0">
              <a:buNone/>
              <a:defRPr sz="2000"/>
            </a:lvl5pPr>
            <a:lvl6pPr marL="2285960" indent="0">
              <a:buNone/>
              <a:defRPr sz="2000"/>
            </a:lvl6pPr>
            <a:lvl7pPr marL="2743152" indent="0">
              <a:buNone/>
              <a:defRPr sz="2000"/>
            </a:lvl7pPr>
            <a:lvl8pPr marL="3200344" indent="0">
              <a:buNone/>
              <a:defRPr sz="2000"/>
            </a:lvl8pPr>
            <a:lvl9pPr marL="365753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4" indent="0">
              <a:buNone/>
              <a:defRPr sz="1200"/>
            </a:lvl3pPr>
            <a:lvl4pPr marL="1371576" indent="0">
              <a:buNone/>
              <a:defRPr sz="1000"/>
            </a:lvl4pPr>
            <a:lvl5pPr marL="1828768" indent="0">
              <a:buNone/>
              <a:defRPr sz="1000"/>
            </a:lvl5pPr>
            <a:lvl6pPr marL="2285960" indent="0">
              <a:buNone/>
              <a:defRPr sz="1000"/>
            </a:lvl6pPr>
            <a:lvl7pPr marL="2743152" indent="0">
              <a:buNone/>
              <a:defRPr sz="1000"/>
            </a:lvl7pPr>
            <a:lvl8pPr marL="3200344" indent="0">
              <a:buNone/>
              <a:defRPr sz="1000"/>
            </a:lvl8pPr>
            <a:lvl9pPr marL="36575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42FE1-E2B5-4DA4-9A90-9A23B297A863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E052-7096-4FAC-B7D6-90AC88CA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9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8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4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6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8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2" indent="-228596" algn="l" defTabSz="91438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Analysis of </a:t>
            </a:r>
            <a:r>
              <a:rPr lang="en-US" dirty="0" smtClean="0"/>
              <a:t>Chaos in </a:t>
            </a:r>
            <a:r>
              <a:rPr lang="en-US" dirty="0" err="1" smtClean="0"/>
              <a:t>Lagrangian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Jessie Wu</a:t>
            </a:r>
          </a:p>
          <a:p>
            <a:r>
              <a:rPr lang="en-US" sz="1800" dirty="0" err="1" smtClean="0"/>
              <a:t>Ph</a:t>
            </a:r>
            <a:r>
              <a:rPr lang="en-US" sz="1800" dirty="0" smtClean="0"/>
              <a:t> 235</a:t>
            </a:r>
          </a:p>
          <a:p>
            <a:r>
              <a:rPr lang="en-US" sz="1800" dirty="0" smtClean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18717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Checking for Error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pPr marL="0" indent="0">
              <a:buClr>
                <a:srgbClr val="264D82"/>
              </a:buClr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i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669" y="1066391"/>
                <a:ext cx="255666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50" y="1777407"/>
            <a:ext cx="8459101" cy="34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Lyapunov</a:t>
            </a:r>
            <a:r>
              <a:rPr lang="en-US" dirty="0" smtClean="0"/>
              <a:t> Exponent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7073"/>
            <a:ext cx="11430000" cy="5420829"/>
          </a:xfrm>
        </p:spPr>
        <p:txBody>
          <a:bodyPr/>
          <a:lstStyle/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1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dirty="0"/>
              <a:t>Determine Constants and </a:t>
            </a:r>
            <a:r>
              <a:rPr lang="en-US" dirty="0" err="1"/>
              <a:t>Langrangian</a:t>
            </a:r>
            <a:r>
              <a:rPr lang="en-US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04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r>
              <a:rPr lang="en-US" b="1" dirty="0"/>
              <a:t>Determine Constants and </a:t>
            </a:r>
            <a:r>
              <a:rPr lang="en-US" b="1" dirty="0" err="1"/>
              <a:t>Langrangian</a:t>
            </a:r>
            <a:r>
              <a:rPr lang="en-US" b="1" dirty="0"/>
              <a:t> (Energy)</a:t>
            </a:r>
          </a:p>
          <a:p>
            <a:r>
              <a:rPr lang="en-US" dirty="0"/>
              <a:t>Take Derivatives to Find Equations of Motion</a:t>
            </a:r>
          </a:p>
          <a:p>
            <a:r>
              <a:rPr lang="en-US" dirty="0"/>
              <a:t>Run RK4 Algorithm to Determine Numerical Solution</a:t>
            </a:r>
          </a:p>
          <a:p>
            <a:r>
              <a:rPr lang="en-US" b="1" dirty="0" smtClean="0"/>
              <a:t>Convert from Angles to Coordinates</a:t>
            </a:r>
          </a:p>
          <a:p>
            <a:r>
              <a:rPr lang="en-US" dirty="0" smtClean="0"/>
              <a:t>Plot </a:t>
            </a:r>
            <a:r>
              <a:rPr lang="en-US" dirty="0"/>
              <a:t>and Animate Results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249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Systems</a:t>
            </a:r>
            <a:endParaRPr lang="en-US" dirty="0"/>
          </a:p>
        </p:txBody>
      </p:sp>
      <p:pic>
        <p:nvPicPr>
          <p:cNvPr id="5" name="BE491F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8" t="9535" r="16551" b="3683"/>
          <a:stretch/>
        </p:blipFill>
        <p:spPr>
          <a:xfrm>
            <a:off x="2984090" y="1209373"/>
            <a:ext cx="6223820" cy="4704736"/>
          </a:xfrm>
        </p:spPr>
      </p:pic>
    </p:spTree>
    <p:extLst>
      <p:ext uri="{BB962C8B-B14F-4D97-AF65-F5344CB8AC3E}">
        <p14:creationId xmlns:p14="http://schemas.microsoft.com/office/powerpoint/2010/main" val="39015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Systems</a:t>
            </a:r>
            <a:endParaRPr lang="en-US" dirty="0"/>
          </a:p>
        </p:txBody>
      </p:sp>
      <p:pic>
        <p:nvPicPr>
          <p:cNvPr id="11" name="D20D29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0481" y="987425"/>
            <a:ext cx="7031038" cy="5421313"/>
          </a:xfrm>
        </p:spPr>
      </p:pic>
    </p:spTree>
    <p:extLst>
      <p:ext uri="{BB962C8B-B14F-4D97-AF65-F5344CB8AC3E}">
        <p14:creationId xmlns:p14="http://schemas.microsoft.com/office/powerpoint/2010/main" val="30814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69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85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/>
          <a:lstStyle/>
          <a:p>
            <a:r>
              <a:rPr lang="en-US" dirty="0" smtClean="0"/>
              <a:t>Notes From Wolf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988023"/>
            <a:ext cx="11430000" cy="5420829"/>
          </a:xfrm>
        </p:spPr>
        <p:txBody>
          <a:bodyPr/>
          <a:lstStyle/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Chaos: infinitesimal (extremely small) difference in initial conditions lead to large differences in state in small amount of time</a:t>
            </a:r>
          </a:p>
          <a:p>
            <a:pPr lvl="1"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Errors grow exponentially in time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Demo butterfly effect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Specify that this is a specific configuration for a triple pendulum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For </a:t>
            </a:r>
            <a:r>
              <a:rPr lang="en-US" dirty="0" err="1" smtClean="0"/>
              <a:t>Lagrangian</a:t>
            </a:r>
            <a:r>
              <a:rPr lang="en-US" dirty="0" smtClean="0"/>
              <a:t>, show an example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Show table of step sizes, and accuracy by factors of 16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Show “constant” total energy, as a function of h</a:t>
            </a:r>
          </a:p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Calculate </a:t>
            </a:r>
            <a:r>
              <a:rPr lang="en-US" dirty="0" err="1" smtClean="0"/>
              <a:t>Lyapanov</a:t>
            </a:r>
            <a:r>
              <a:rPr lang="en-US" dirty="0" smtClean="0"/>
              <a:t> exponent, make sure you have data from long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Behavior of deterministic systems that are highly sensitive to initial conditions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Double Pendulums are a classic example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9ACCA2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6162" y="1612917"/>
            <a:ext cx="4724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8023"/>
            <a:ext cx="5715000" cy="5420829"/>
          </a:xfrm>
        </p:spPr>
        <p:txBody>
          <a:bodyPr/>
          <a:lstStyle/>
          <a:p>
            <a:r>
              <a:rPr lang="en-US" dirty="0" smtClean="0"/>
              <a:t>Characterize the dynamics of this specific triple pendulum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39000" y="1299610"/>
            <a:ext cx="4572000" cy="3438985"/>
            <a:chOff x="6399873" y="1465462"/>
            <a:chExt cx="4572000" cy="3438985"/>
          </a:xfrm>
        </p:grpSpPr>
        <p:sp>
          <p:nvSpPr>
            <p:cNvPr id="6" name="Rectangle 5"/>
            <p:cNvSpPr/>
            <p:nvPr/>
          </p:nvSpPr>
          <p:spPr>
            <a:xfrm>
              <a:off x="6399873" y="3004763"/>
              <a:ext cx="45720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6363139">
              <a:off x="5844486" y="2242702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8339414">
              <a:off x="9364491" y="3852887"/>
              <a:ext cx="1828800" cy="274320"/>
            </a:xfrm>
            <a:prstGeom prst="rect">
              <a:avLst/>
            </a:prstGeom>
            <a:solidFill>
              <a:srgbClr val="6A97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20413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72627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24841" y="3119063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37434"/>
              </p:ext>
            </p:extLst>
          </p:nvPr>
        </p:nvGraphicFramePr>
        <p:xfrm>
          <a:off x="8062178" y="4740803"/>
          <a:ext cx="2925645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1721"/>
                <a:gridCol w="94392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Gravity, m/s</a:t>
                      </a:r>
                      <a:r>
                        <a:rPr lang="en-US" sz="2400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9.8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Length, 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Mass, kg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𝑇𝐾𝐸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𝑅𝐾𝐸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𝑃𝐸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𝑚𝑔h</m:t>
                      </m:r>
                    </m:oMath>
                  </m:oMathPara>
                </a14:m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94" y="2374118"/>
                <a:ext cx="3128212" cy="29001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5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0" y="1032268"/>
            <a:ext cx="5715000" cy="5420829"/>
          </a:xfrm>
        </p:spPr>
        <p:txBody>
          <a:bodyPr/>
          <a:lstStyle/>
          <a:p>
            <a:pPr>
              <a:buClr>
                <a:srgbClr val="264D82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Case Study: Pendulum Spring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800" b="0" dirty="0" smtClean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4800" dirty="0" smtClean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00304"/>
                <a:ext cx="5526550" cy="4053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74" y="2031181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8023"/>
                <a:ext cx="6096000" cy="1777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𝑚𝑔𝑐𝑜𝑠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𝑘𝑥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𝑚𝑔𝑠𝑖𝑛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31205"/>
                <a:ext cx="6096000" cy="11245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2245750" y="2551472"/>
            <a:ext cx="1604501" cy="2497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 smtClean="0"/>
              <a:t>Take Derivatives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122" y="1986937"/>
            <a:ext cx="3538252" cy="34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9697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Runge</a:t>
            </a:r>
            <a:r>
              <a:rPr lang="en-US" dirty="0" smtClean="0"/>
              <a:t> </a:t>
            </a:r>
            <a:r>
              <a:rPr lang="en-US" dirty="0" err="1" smtClean="0"/>
              <a:t>Kutta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Order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76" y="988023"/>
            <a:ext cx="11430000" cy="5420829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067657"/>
                <a:ext cx="6096000" cy="17381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59" y="4623626"/>
                <a:ext cx="6096000" cy="16406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2" y="4651133"/>
                <a:ext cx="5975885" cy="15856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rot="5400000">
            <a:off x="4881714" y="2996041"/>
            <a:ext cx="2782524" cy="943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 smtClean="0">
                <a:solidFill>
                  <a:srgbClr val="000000"/>
                </a:solidFill>
              </a:rPr>
              <a:t>. . .</a:t>
            </a:r>
            <a:endParaRPr lang="en-US" sz="5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pPr marL="0" indent="0">
              <a:buClr>
                <a:srgbClr val="264D82"/>
              </a:buClr>
              <a:buNone/>
            </a:pPr>
            <a:endParaRPr lang="en-US" dirty="0" smtClean="0"/>
          </a:p>
        </p:txBody>
      </p:sp>
      <p:pic>
        <p:nvPicPr>
          <p:cNvPr id="3" name="004865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3800" y="1904729"/>
            <a:ext cx="4724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004065"/>
            <a:ext cx="11430000" cy="5420829"/>
          </a:xfrm>
        </p:spPr>
        <p:txBody>
          <a:bodyPr/>
          <a:lstStyle/>
          <a:p>
            <a:pPr marL="0" indent="0">
              <a:buClr>
                <a:srgbClr val="264D82"/>
              </a:buClr>
              <a:buNone/>
            </a:pPr>
            <a:endParaRPr lang="en-US" dirty="0" smtClean="0"/>
          </a:p>
        </p:txBody>
      </p:sp>
      <p:pic>
        <p:nvPicPr>
          <p:cNvPr id="5" name="058839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20"/>
                </p14:media>
              </p:ext>
            </p:extLst>
          </p:nvPr>
        </p:nvPicPr>
        <p:blipFill rotWithShape="1">
          <a:blip r:embed="rId5"/>
          <a:srcRect t="4598" r="26059" b="10386"/>
          <a:stretch/>
        </p:blipFill>
        <p:spPr>
          <a:xfrm>
            <a:off x="3757766" y="1981543"/>
            <a:ext cx="4676468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84" y="1420434"/>
            <a:ext cx="6126633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2024"/>
            <a:ext cx="11430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Animation and Plot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4968" y="1130662"/>
            <a:ext cx="3982064" cy="44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Energy Over Time (Joules)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104968" y="5836740"/>
            <a:ext cx="3982064" cy="446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Max Difference: 3.5e-05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4D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4867</TotalTime>
  <Words>313</Words>
  <Application>Microsoft Office PowerPoint</Application>
  <PresentationFormat>Widescreen</PresentationFormat>
  <Paragraphs>93</Paragraphs>
  <Slides>18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Times New Roman</vt:lpstr>
      <vt:lpstr>Wingdings</vt:lpstr>
      <vt:lpstr>Office Theme</vt:lpstr>
      <vt:lpstr>Numerical Analysis of Chaos in Lagrangian Systems</vt:lpstr>
      <vt:lpstr>Chaos</vt:lpstr>
      <vt:lpstr>Problem Statement</vt:lpstr>
      <vt:lpstr>Lagrangian Method</vt:lpstr>
      <vt:lpstr>Lagrangian Method</vt:lpstr>
      <vt:lpstr>Runge Kutta 4th Order Algorithm</vt:lpstr>
      <vt:lpstr>Animation and Plot</vt:lpstr>
      <vt:lpstr>Animation and Plot</vt:lpstr>
      <vt:lpstr>Animation and Plot</vt:lpstr>
      <vt:lpstr>Checking for Error</vt:lpstr>
      <vt:lpstr>Lyapunov Exponent</vt:lpstr>
      <vt:lpstr>Solution Process</vt:lpstr>
      <vt:lpstr>Solution Process</vt:lpstr>
      <vt:lpstr>Additional Systems</vt:lpstr>
      <vt:lpstr>Additional Systems</vt:lpstr>
      <vt:lpstr>Questions?</vt:lpstr>
      <vt:lpstr>PowerPoint Presentation</vt:lpstr>
      <vt:lpstr>Notes From Wolf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brooks5</dc:creator>
  <cp:lastModifiedBy>Jessie</cp:lastModifiedBy>
  <cp:revision>81</cp:revision>
  <cp:lastPrinted>2016-11-07T01:00:32Z</cp:lastPrinted>
  <dcterms:created xsi:type="dcterms:W3CDTF">2016-11-06T20:26:29Z</dcterms:created>
  <dcterms:modified xsi:type="dcterms:W3CDTF">2017-05-04T02:48:54Z</dcterms:modified>
</cp:coreProperties>
</file>